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6858000" cy="9144000" type="screen4x3"/>
  <p:notesSz cx="6889750" cy="100203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0099"/>
    <a:srgbClr val="FFCCFF"/>
    <a:srgbClr val="CC99FF"/>
    <a:srgbClr val="FFFFCC"/>
    <a:srgbClr val="CCFFFF"/>
    <a:srgbClr val="CCFFCC"/>
    <a:srgbClr val="FF0066"/>
    <a:srgbClr val="00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6228EED-D21B-4F5D-A8E0-0E3B3E7E9408}" v="5" dt="2022-09-07T19:35:01.62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1" d="100"/>
          <a:sy n="61" d="100"/>
        </p:scale>
        <p:origin x="2088" y="90"/>
      </p:cViewPr>
      <p:guideLst>
        <p:guide orient="horz" pos="288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 Id="rId9"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CROFT" userId="S::rcroft@cadmoreendschool.org::92f3ba6e-a07f-412b-acd2-10033aee5ee0" providerId="AD" clId="Web-{96228EED-D21B-4F5D-A8E0-0E3B3E7E9408}"/>
    <pc:docChg chg="modSld">
      <pc:chgData name="RCROFT" userId="S::rcroft@cadmoreendschool.org::92f3ba6e-a07f-412b-acd2-10033aee5ee0" providerId="AD" clId="Web-{96228EED-D21B-4F5D-A8E0-0E3B3E7E9408}" dt="2022-09-07T19:35:01.627" v="4" actId="20577"/>
      <pc:docMkLst>
        <pc:docMk/>
      </pc:docMkLst>
      <pc:sldChg chg="modSp">
        <pc:chgData name="RCROFT" userId="S::rcroft@cadmoreendschool.org::92f3ba6e-a07f-412b-acd2-10033aee5ee0" providerId="AD" clId="Web-{96228EED-D21B-4F5D-A8E0-0E3B3E7E9408}" dt="2022-09-07T19:35:01.627" v="4" actId="20577"/>
        <pc:sldMkLst>
          <pc:docMk/>
          <pc:sldMk cId="2865029085" sldId="256"/>
        </pc:sldMkLst>
        <pc:spChg chg="mod">
          <ac:chgData name="RCROFT" userId="S::rcroft@cadmoreendschool.org::92f3ba6e-a07f-412b-acd2-10033aee5ee0" providerId="AD" clId="Web-{96228EED-D21B-4F5D-A8E0-0E3B3E7E9408}" dt="2022-09-07T19:35:01.627" v="4" actId="20577"/>
          <ac:spMkLst>
            <pc:docMk/>
            <pc:sldMk cId="2865029085" sldId="256"/>
            <ac:spMk id="11"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a:t>Click to edit Master title style</a:t>
            </a:r>
            <a:endParaRPr lang="en-GB"/>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DFC3D4D1-A17C-4393-ACFB-04E2D86C6822}" type="datetimeFigureOut">
              <a:rPr lang="en-GB" smtClean="0"/>
              <a:t>08/09/2022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3776BB5-576A-4A8E-8264-94B67FC64D2E}" type="slidenum">
              <a:rPr lang="en-GB" smtClean="0"/>
              <a:t>‹#›</a:t>
            </a:fld>
            <a:endParaRPr lang="en-GB"/>
          </a:p>
        </p:txBody>
      </p:sp>
    </p:spTree>
    <p:extLst>
      <p:ext uri="{BB962C8B-B14F-4D97-AF65-F5344CB8AC3E}">
        <p14:creationId xmlns:p14="http://schemas.microsoft.com/office/powerpoint/2010/main" val="24140789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DFC3D4D1-A17C-4393-ACFB-04E2D86C6822}" type="datetimeFigureOut">
              <a:rPr lang="en-GB" smtClean="0"/>
              <a:t>08/09/2022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3776BB5-576A-4A8E-8264-94B67FC64D2E}" type="slidenum">
              <a:rPr lang="en-GB" smtClean="0"/>
              <a:t>‹#›</a:t>
            </a:fld>
            <a:endParaRPr lang="en-GB"/>
          </a:p>
        </p:txBody>
      </p:sp>
    </p:spTree>
    <p:extLst>
      <p:ext uri="{BB962C8B-B14F-4D97-AF65-F5344CB8AC3E}">
        <p14:creationId xmlns:p14="http://schemas.microsoft.com/office/powerpoint/2010/main" val="15247544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185"/>
            <a:ext cx="1543050" cy="780203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342900" y="366185"/>
            <a:ext cx="4514850" cy="780203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DFC3D4D1-A17C-4393-ACFB-04E2D86C6822}" type="datetimeFigureOut">
              <a:rPr lang="en-GB" smtClean="0"/>
              <a:t>08/09/2022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3776BB5-576A-4A8E-8264-94B67FC64D2E}" type="slidenum">
              <a:rPr lang="en-GB" smtClean="0"/>
              <a:t>‹#›</a:t>
            </a:fld>
            <a:endParaRPr lang="en-GB"/>
          </a:p>
        </p:txBody>
      </p:sp>
    </p:spTree>
    <p:extLst>
      <p:ext uri="{BB962C8B-B14F-4D97-AF65-F5344CB8AC3E}">
        <p14:creationId xmlns:p14="http://schemas.microsoft.com/office/powerpoint/2010/main" val="8184724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DFC3D4D1-A17C-4393-ACFB-04E2D86C6822}" type="datetimeFigureOut">
              <a:rPr lang="en-GB" smtClean="0"/>
              <a:t>08/09/2022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3776BB5-576A-4A8E-8264-94B67FC64D2E}" type="slidenum">
              <a:rPr lang="en-GB" smtClean="0"/>
              <a:t>‹#›</a:t>
            </a:fld>
            <a:endParaRPr lang="en-GB"/>
          </a:p>
        </p:txBody>
      </p:sp>
    </p:spTree>
    <p:extLst>
      <p:ext uri="{BB962C8B-B14F-4D97-AF65-F5344CB8AC3E}">
        <p14:creationId xmlns:p14="http://schemas.microsoft.com/office/powerpoint/2010/main" val="14354817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FC3D4D1-A17C-4393-ACFB-04E2D86C6822}" type="datetimeFigureOut">
              <a:rPr lang="en-GB" smtClean="0"/>
              <a:t>08/09/2022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3776BB5-576A-4A8E-8264-94B67FC64D2E}" type="slidenum">
              <a:rPr lang="en-GB" smtClean="0"/>
              <a:t>‹#›</a:t>
            </a:fld>
            <a:endParaRPr lang="en-GB"/>
          </a:p>
        </p:txBody>
      </p:sp>
    </p:spTree>
    <p:extLst>
      <p:ext uri="{BB962C8B-B14F-4D97-AF65-F5344CB8AC3E}">
        <p14:creationId xmlns:p14="http://schemas.microsoft.com/office/powerpoint/2010/main" val="41933121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DFC3D4D1-A17C-4393-ACFB-04E2D86C6822}" type="datetimeFigureOut">
              <a:rPr lang="en-GB" smtClean="0"/>
              <a:t>08/09/2022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3776BB5-576A-4A8E-8264-94B67FC64D2E}" type="slidenum">
              <a:rPr lang="en-GB" smtClean="0"/>
              <a:t>‹#›</a:t>
            </a:fld>
            <a:endParaRPr lang="en-GB"/>
          </a:p>
        </p:txBody>
      </p:sp>
    </p:spTree>
    <p:extLst>
      <p:ext uri="{BB962C8B-B14F-4D97-AF65-F5344CB8AC3E}">
        <p14:creationId xmlns:p14="http://schemas.microsoft.com/office/powerpoint/2010/main" val="3945212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DFC3D4D1-A17C-4393-ACFB-04E2D86C6822}" type="datetimeFigureOut">
              <a:rPr lang="en-GB" smtClean="0"/>
              <a:t>08/09/2022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53776BB5-576A-4A8E-8264-94B67FC64D2E}" type="slidenum">
              <a:rPr lang="en-GB" smtClean="0"/>
              <a:t>‹#›</a:t>
            </a:fld>
            <a:endParaRPr lang="en-GB"/>
          </a:p>
        </p:txBody>
      </p:sp>
    </p:spTree>
    <p:extLst>
      <p:ext uri="{BB962C8B-B14F-4D97-AF65-F5344CB8AC3E}">
        <p14:creationId xmlns:p14="http://schemas.microsoft.com/office/powerpoint/2010/main" val="38852902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DFC3D4D1-A17C-4393-ACFB-04E2D86C6822}" type="datetimeFigureOut">
              <a:rPr lang="en-GB" smtClean="0"/>
              <a:t>08/09/2022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53776BB5-576A-4A8E-8264-94B67FC64D2E}" type="slidenum">
              <a:rPr lang="en-GB" smtClean="0"/>
              <a:t>‹#›</a:t>
            </a:fld>
            <a:endParaRPr lang="en-GB"/>
          </a:p>
        </p:txBody>
      </p:sp>
    </p:spTree>
    <p:extLst>
      <p:ext uri="{BB962C8B-B14F-4D97-AF65-F5344CB8AC3E}">
        <p14:creationId xmlns:p14="http://schemas.microsoft.com/office/powerpoint/2010/main" val="4424933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FC3D4D1-A17C-4393-ACFB-04E2D86C6822}" type="datetimeFigureOut">
              <a:rPr lang="en-GB" smtClean="0"/>
              <a:t>08/09/2022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53776BB5-576A-4A8E-8264-94B67FC64D2E}" type="slidenum">
              <a:rPr lang="en-GB" smtClean="0"/>
              <a:t>‹#›</a:t>
            </a:fld>
            <a:endParaRPr lang="en-GB"/>
          </a:p>
        </p:txBody>
      </p:sp>
    </p:spTree>
    <p:extLst>
      <p:ext uri="{BB962C8B-B14F-4D97-AF65-F5344CB8AC3E}">
        <p14:creationId xmlns:p14="http://schemas.microsoft.com/office/powerpoint/2010/main" val="40368706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FC3D4D1-A17C-4393-ACFB-04E2D86C6822}" type="datetimeFigureOut">
              <a:rPr lang="en-GB" smtClean="0"/>
              <a:t>08/09/2022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3776BB5-576A-4A8E-8264-94B67FC64D2E}" type="slidenum">
              <a:rPr lang="en-GB" smtClean="0"/>
              <a:t>‹#›</a:t>
            </a:fld>
            <a:endParaRPr lang="en-GB"/>
          </a:p>
        </p:txBody>
      </p:sp>
    </p:spTree>
    <p:extLst>
      <p:ext uri="{BB962C8B-B14F-4D97-AF65-F5344CB8AC3E}">
        <p14:creationId xmlns:p14="http://schemas.microsoft.com/office/powerpoint/2010/main" val="13599159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FC3D4D1-A17C-4393-ACFB-04E2D86C6822}" type="datetimeFigureOut">
              <a:rPr lang="en-GB" smtClean="0"/>
              <a:t>08/09/2022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3776BB5-576A-4A8E-8264-94B67FC64D2E}" type="slidenum">
              <a:rPr lang="en-GB" smtClean="0"/>
              <a:t>‹#›</a:t>
            </a:fld>
            <a:endParaRPr lang="en-GB"/>
          </a:p>
        </p:txBody>
      </p:sp>
    </p:spTree>
    <p:extLst>
      <p:ext uri="{BB962C8B-B14F-4D97-AF65-F5344CB8AC3E}">
        <p14:creationId xmlns:p14="http://schemas.microsoft.com/office/powerpoint/2010/main" val="13144701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DFC3D4D1-A17C-4393-ACFB-04E2D86C6822}" type="datetimeFigureOut">
              <a:rPr lang="en-GB" smtClean="0"/>
              <a:t>08/09/2022</a:t>
            </a:fld>
            <a:endParaRPr lang="en-GB"/>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53776BB5-576A-4A8E-8264-94B67FC64D2E}" type="slidenum">
              <a:rPr lang="en-GB" smtClean="0"/>
              <a:t>‹#›</a:t>
            </a:fld>
            <a:endParaRPr lang="en-GB"/>
          </a:p>
        </p:txBody>
      </p:sp>
    </p:spTree>
    <p:extLst>
      <p:ext uri="{BB962C8B-B14F-4D97-AF65-F5344CB8AC3E}">
        <p14:creationId xmlns:p14="http://schemas.microsoft.com/office/powerpoint/2010/main" val="28675352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165817" y="3665822"/>
            <a:ext cx="2966299" cy="1376001"/>
          </a:xfrm>
          <a:prstGeom prst="roundRect">
            <a:avLst/>
          </a:prstGeom>
          <a:solidFill>
            <a:srgbClr val="CCFFCC"/>
          </a:solidFill>
          <a:ln>
            <a:solidFill>
              <a:srgbClr val="00CC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a:solidFill>
                  <a:schemeClr val="tx1"/>
                </a:solidFill>
                <a:latin typeface="Comic Sans MS" panose="030F0702030302020204" pitchFamily="66" charset="0"/>
              </a:rPr>
              <a:t>Staff:</a:t>
            </a:r>
          </a:p>
          <a:p>
            <a:r>
              <a:rPr lang="en-US" sz="1000" dirty="0" err="1">
                <a:solidFill>
                  <a:schemeClr val="tx1"/>
                </a:solidFill>
                <a:latin typeface="Comic Sans MS" panose="030F0702030302020204" pitchFamily="66" charset="0"/>
              </a:rPr>
              <a:t>Mrs</a:t>
            </a:r>
            <a:r>
              <a:rPr lang="en-US" sz="1000" dirty="0">
                <a:solidFill>
                  <a:schemeClr val="tx1"/>
                </a:solidFill>
                <a:latin typeface="Comic Sans MS" panose="030F0702030302020204" pitchFamily="66" charset="0"/>
              </a:rPr>
              <a:t> Croft – Monday, Tuesday and Wednesday</a:t>
            </a:r>
          </a:p>
          <a:p>
            <a:r>
              <a:rPr lang="en-US" sz="1000" dirty="0" err="1">
                <a:solidFill>
                  <a:schemeClr val="tx1"/>
                </a:solidFill>
                <a:latin typeface="Comic Sans MS" panose="030F0702030302020204" pitchFamily="66" charset="0"/>
              </a:rPr>
              <a:t>Mrs</a:t>
            </a:r>
            <a:r>
              <a:rPr lang="en-US" sz="1000" dirty="0">
                <a:solidFill>
                  <a:schemeClr val="tx1"/>
                </a:solidFill>
                <a:latin typeface="Comic Sans MS" panose="030F0702030302020204" pitchFamily="66" charset="0"/>
              </a:rPr>
              <a:t> Dawkins- Thursday and Friday</a:t>
            </a:r>
          </a:p>
          <a:p>
            <a:r>
              <a:rPr lang="en-US" sz="1000" dirty="0" err="1">
                <a:solidFill>
                  <a:schemeClr val="tx1"/>
                </a:solidFill>
                <a:latin typeface="Comic Sans MS" panose="030F0702030302020204" pitchFamily="66" charset="0"/>
              </a:rPr>
              <a:t>Mrs</a:t>
            </a:r>
            <a:r>
              <a:rPr lang="en-US" sz="1000" dirty="0">
                <a:solidFill>
                  <a:schemeClr val="tx1"/>
                </a:solidFill>
                <a:latin typeface="Comic Sans MS" panose="030F0702030302020204" pitchFamily="66" charset="0"/>
              </a:rPr>
              <a:t> Hazell- Nursery Monday- Friday mornings</a:t>
            </a:r>
          </a:p>
          <a:p>
            <a:r>
              <a:rPr lang="en-US" sz="1000" dirty="0">
                <a:solidFill>
                  <a:schemeClr val="tx1"/>
                </a:solidFill>
                <a:latin typeface="Comic Sans MS" panose="030F0702030302020204" pitchFamily="66" charset="0"/>
              </a:rPr>
              <a:t>Miss Hazell- Nursery- Monday- Friday afternoons.</a:t>
            </a:r>
            <a:endParaRPr lang="en-GB" sz="1000" dirty="0">
              <a:solidFill>
                <a:schemeClr val="tx1"/>
              </a:solidFill>
              <a:latin typeface="Comic Sans MS" panose="030F0702030302020204" pitchFamily="66" charset="0"/>
            </a:endParaRPr>
          </a:p>
        </p:txBody>
      </p:sp>
      <p:sp>
        <p:nvSpPr>
          <p:cNvPr id="6" name="Rounded Rectangle 5"/>
          <p:cNvSpPr/>
          <p:nvPr/>
        </p:nvSpPr>
        <p:spPr>
          <a:xfrm>
            <a:off x="3264241" y="657835"/>
            <a:ext cx="3405119" cy="2762038"/>
          </a:xfrm>
          <a:prstGeom prst="roundRect">
            <a:avLst/>
          </a:prstGeom>
          <a:solidFill>
            <a:srgbClr val="CCFFFF"/>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100" dirty="0">
                <a:solidFill>
                  <a:schemeClr val="tx1"/>
                </a:solidFill>
                <a:latin typeface="Comic Sans MS" panose="030F0702030302020204" pitchFamily="66" charset="0"/>
              </a:rPr>
              <a:t>Reminder of what your child needs:</a:t>
            </a:r>
          </a:p>
          <a:p>
            <a:endParaRPr lang="en-US" sz="1100" dirty="0">
              <a:solidFill>
                <a:schemeClr val="tx1"/>
              </a:solidFill>
              <a:latin typeface="Comic Sans MS" panose="030F0702030302020204" pitchFamily="66" charset="0"/>
            </a:endParaRPr>
          </a:p>
          <a:p>
            <a:pPr marL="285750" indent="-285750">
              <a:buFont typeface="Wingdings" panose="05000000000000000000" pitchFamily="2" charset="2"/>
              <a:buChar char="v"/>
            </a:pPr>
            <a:r>
              <a:rPr lang="en-US" sz="1100" dirty="0">
                <a:solidFill>
                  <a:schemeClr val="tx1"/>
                </a:solidFill>
                <a:latin typeface="Comic Sans MS" panose="030F0702030302020204" pitchFamily="66" charset="0"/>
              </a:rPr>
              <a:t> Book bag, daily</a:t>
            </a:r>
          </a:p>
          <a:p>
            <a:pPr marL="285750" indent="-285750">
              <a:buFont typeface="Wingdings" panose="05000000000000000000" pitchFamily="2" charset="2"/>
              <a:buChar char="v"/>
            </a:pPr>
            <a:r>
              <a:rPr lang="en-US" sz="1100" dirty="0">
                <a:solidFill>
                  <a:schemeClr val="tx1"/>
                </a:solidFill>
                <a:latin typeface="Comic Sans MS" panose="030F0702030302020204" pitchFamily="66" charset="0"/>
              </a:rPr>
              <a:t> Water bottle, daily (no squash please)</a:t>
            </a:r>
          </a:p>
          <a:p>
            <a:pPr marL="285750" indent="-285750">
              <a:buFont typeface="Wingdings" panose="05000000000000000000" pitchFamily="2" charset="2"/>
              <a:buChar char="v"/>
            </a:pPr>
            <a:r>
              <a:rPr lang="en-US" sz="1100" dirty="0">
                <a:solidFill>
                  <a:schemeClr val="tx1"/>
                </a:solidFill>
                <a:latin typeface="Comic Sans MS" panose="030F0702030302020204" pitchFamily="66" charset="0"/>
              </a:rPr>
              <a:t>PE kit (Reception only) with spare clothes to stay in school</a:t>
            </a:r>
          </a:p>
          <a:p>
            <a:pPr marL="285750" indent="-285750">
              <a:buFont typeface="Wingdings" panose="05000000000000000000" pitchFamily="2" charset="2"/>
              <a:buChar char="v"/>
            </a:pPr>
            <a:r>
              <a:rPr lang="en-US" sz="1100" dirty="0">
                <a:solidFill>
                  <a:schemeClr val="tx1"/>
                </a:solidFill>
                <a:latin typeface="Comic Sans MS" panose="030F0702030302020204" pitchFamily="66" charset="0"/>
              </a:rPr>
              <a:t>Forest school kit and wellies to stay in school</a:t>
            </a:r>
          </a:p>
          <a:p>
            <a:pPr marL="285750" indent="-285750">
              <a:buFont typeface="Wingdings" panose="05000000000000000000" pitchFamily="2" charset="2"/>
              <a:buChar char="v"/>
            </a:pPr>
            <a:r>
              <a:rPr lang="en-US" sz="1100" dirty="0">
                <a:solidFill>
                  <a:schemeClr val="tx1"/>
                </a:solidFill>
                <a:latin typeface="Comic Sans MS" panose="030F0702030302020204" pitchFamily="66" charset="0"/>
              </a:rPr>
              <a:t>Appropriate coat/hat for the weather!</a:t>
            </a:r>
          </a:p>
          <a:p>
            <a:pPr marL="285750" indent="-285750">
              <a:buFont typeface="Wingdings" panose="05000000000000000000" pitchFamily="2" charset="2"/>
              <a:buChar char="v"/>
            </a:pPr>
            <a:endParaRPr lang="en-US" sz="1100" dirty="0">
              <a:solidFill>
                <a:schemeClr val="tx1"/>
              </a:solidFill>
              <a:latin typeface="Comic Sans MS" panose="030F0702030302020204" pitchFamily="66" charset="0"/>
            </a:endParaRPr>
          </a:p>
          <a:p>
            <a:pPr algn="ctr"/>
            <a:endParaRPr lang="en-US" sz="1000" dirty="0">
              <a:solidFill>
                <a:schemeClr val="tx1"/>
              </a:solidFill>
              <a:latin typeface="Comic Sans MS" panose="030F0702030302020204" pitchFamily="66" charset="0"/>
            </a:endParaRPr>
          </a:p>
          <a:p>
            <a:pPr algn="ctr"/>
            <a:r>
              <a:rPr lang="en-US" sz="1000" dirty="0">
                <a:solidFill>
                  <a:srgbClr val="FF0000"/>
                </a:solidFill>
                <a:latin typeface="Comic Sans MS" panose="030F0702030302020204" pitchFamily="66" charset="0"/>
              </a:rPr>
              <a:t>Remember to make sure all belongings are named so we can return it to you if it gets lost! Please ensure spares are replaced too! </a:t>
            </a:r>
          </a:p>
        </p:txBody>
      </p:sp>
      <p:sp>
        <p:nvSpPr>
          <p:cNvPr id="8" name="Rounded Rectangle 7"/>
          <p:cNvSpPr/>
          <p:nvPr/>
        </p:nvSpPr>
        <p:spPr>
          <a:xfrm>
            <a:off x="3216730" y="3436913"/>
            <a:ext cx="3333112" cy="1423120"/>
          </a:xfrm>
          <a:prstGeom prst="roundRect">
            <a:avLst/>
          </a:prstGeom>
          <a:solidFill>
            <a:schemeClr val="accent4">
              <a:lumMod val="20000"/>
              <a:lumOff val="80000"/>
            </a:schemeClr>
          </a:solidFill>
          <a:ln>
            <a:solidFill>
              <a:srgbClr val="CC99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400" dirty="0">
              <a:solidFill>
                <a:schemeClr val="tx1"/>
              </a:solidFill>
              <a:latin typeface="Comic Sans MS" panose="030F0702030302020204" pitchFamily="66" charset="0"/>
            </a:endParaRPr>
          </a:p>
          <a:p>
            <a:r>
              <a:rPr lang="en-US" sz="1400" dirty="0">
                <a:solidFill>
                  <a:schemeClr val="tx1"/>
                </a:solidFill>
                <a:latin typeface="Comic Sans MS" panose="030F0702030302020204" pitchFamily="66" charset="0"/>
              </a:rPr>
              <a:t>Important Days: </a:t>
            </a:r>
          </a:p>
          <a:p>
            <a:pPr algn="ctr"/>
            <a:endParaRPr lang="en-US" sz="1000" dirty="0">
              <a:solidFill>
                <a:schemeClr val="tx1"/>
              </a:solidFill>
              <a:latin typeface="Comic Sans MS" panose="030F0702030302020204" pitchFamily="66" charset="0"/>
            </a:endParaRPr>
          </a:p>
          <a:p>
            <a:r>
              <a:rPr lang="en-US" sz="1000" dirty="0">
                <a:solidFill>
                  <a:schemeClr val="tx1"/>
                </a:solidFill>
                <a:latin typeface="Comic Sans MS" panose="030F0702030302020204" pitchFamily="66" charset="0"/>
              </a:rPr>
              <a:t>Monday: Library book day- returned the following Monday please.  </a:t>
            </a:r>
          </a:p>
          <a:p>
            <a:r>
              <a:rPr lang="en-US" sz="1000" dirty="0">
                <a:solidFill>
                  <a:schemeClr val="tx1"/>
                </a:solidFill>
                <a:latin typeface="Comic Sans MS" panose="030F0702030302020204" pitchFamily="66" charset="0"/>
              </a:rPr>
              <a:t>Monday and Thursday- Book change days. </a:t>
            </a:r>
          </a:p>
          <a:p>
            <a:r>
              <a:rPr lang="en-US" sz="1000" dirty="0">
                <a:solidFill>
                  <a:schemeClr val="tx1"/>
                </a:solidFill>
                <a:latin typeface="Comic Sans MS" panose="030F0702030302020204" pitchFamily="66" charset="0"/>
              </a:rPr>
              <a:t>Tuesday – Forest School in the afternoon</a:t>
            </a:r>
          </a:p>
          <a:p>
            <a:r>
              <a:rPr lang="en-US" sz="1000" dirty="0">
                <a:solidFill>
                  <a:schemeClr val="tx1"/>
                </a:solidFill>
                <a:latin typeface="Comic Sans MS" panose="030F0702030302020204" pitchFamily="66" charset="0"/>
              </a:rPr>
              <a:t>Wednesday - PE day</a:t>
            </a:r>
          </a:p>
          <a:p>
            <a:endParaRPr lang="en-US" sz="1000" dirty="0">
              <a:solidFill>
                <a:schemeClr val="tx1"/>
              </a:solidFill>
              <a:latin typeface="Comic Sans MS" panose="030F0702030302020204" pitchFamily="66" charset="0"/>
            </a:endParaRPr>
          </a:p>
        </p:txBody>
      </p:sp>
      <p:sp>
        <p:nvSpPr>
          <p:cNvPr id="11" name="Rounded Rectangle 10"/>
          <p:cNvSpPr/>
          <p:nvPr/>
        </p:nvSpPr>
        <p:spPr>
          <a:xfrm>
            <a:off x="165817" y="819736"/>
            <a:ext cx="3047412" cy="2846086"/>
          </a:xfrm>
          <a:prstGeom prst="roundRect">
            <a:avLst/>
          </a:prstGeom>
          <a:solidFill>
            <a:srgbClr val="FFCCFF"/>
          </a:solidFill>
          <a:ln>
            <a:solidFill>
              <a:srgbClr val="CC0099"/>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sz="1400" dirty="0">
                <a:solidFill>
                  <a:schemeClr val="tx1"/>
                </a:solidFill>
                <a:latin typeface="Comic Sans MS" panose="030F0702030302020204" pitchFamily="66" charset="0"/>
              </a:rPr>
              <a:t>Welcome to our School ! </a:t>
            </a:r>
          </a:p>
          <a:p>
            <a:pPr algn="ctr"/>
            <a:endParaRPr lang="en-US" sz="1400" dirty="0">
              <a:solidFill>
                <a:schemeClr val="tx1"/>
              </a:solidFill>
              <a:latin typeface="Comic Sans MS" panose="030F0702030302020204" pitchFamily="66" charset="0"/>
            </a:endParaRPr>
          </a:p>
          <a:p>
            <a:pPr algn="ctr"/>
            <a:r>
              <a:rPr lang="en-US" sz="1000" dirty="0">
                <a:solidFill>
                  <a:schemeClr val="tx1"/>
                </a:solidFill>
                <a:latin typeface="Comic Sans MS"/>
              </a:rPr>
              <a:t>It has been such a pleasure getting to know your children during the past week. They have  each been getting a little more settled and confident with all the new beginnings including making new friends, the routines, staff and environment. We have focused on lots of getting to know you activities and showing the children how to use the classroom resources successfully with the help of our dinosaur friend the </a:t>
            </a:r>
            <a:r>
              <a:rPr lang="en-US" sz="1000">
                <a:solidFill>
                  <a:schemeClr val="tx1"/>
                </a:solidFill>
                <a:latin typeface="Comic Sans MS"/>
              </a:rPr>
              <a:t>children have named Dino. </a:t>
            </a:r>
            <a:endParaRPr lang="en-US" sz="1000">
              <a:solidFill>
                <a:schemeClr val="tx1"/>
              </a:solidFill>
              <a:latin typeface="Comic Sans MS" panose="030F0702030302020204" pitchFamily="66" charset="0"/>
            </a:endParaRPr>
          </a:p>
          <a:p>
            <a:pPr algn="ctr"/>
            <a:r>
              <a:rPr lang="en-US" sz="1000" dirty="0">
                <a:solidFill>
                  <a:schemeClr val="tx1"/>
                </a:solidFill>
                <a:latin typeface="Comic Sans MS" panose="030F0702030302020204" pitchFamily="66" charset="0"/>
              </a:rPr>
              <a:t>As the half term progresses we will be focusing on the topic ‘</a:t>
            </a:r>
            <a:r>
              <a:rPr lang="en-US" sz="1000" dirty="0" err="1">
                <a:solidFill>
                  <a:schemeClr val="tx1"/>
                </a:solidFill>
                <a:latin typeface="Comic Sans MS" panose="030F0702030302020204" pitchFamily="66" charset="0"/>
              </a:rPr>
              <a:t>Marvellous</a:t>
            </a:r>
            <a:r>
              <a:rPr lang="en-US" sz="1000" dirty="0">
                <a:solidFill>
                  <a:schemeClr val="tx1"/>
                </a:solidFill>
                <a:latin typeface="Comic Sans MS" panose="030F0702030302020204" pitchFamily="66" charset="0"/>
              </a:rPr>
              <a:t> Me’ including our families.   We look forward to a great year working alongside you! </a:t>
            </a:r>
          </a:p>
          <a:p>
            <a:pPr algn="ctr"/>
            <a:endParaRPr lang="en-US" sz="1000" dirty="0">
              <a:solidFill>
                <a:schemeClr val="tx1"/>
              </a:solidFill>
              <a:latin typeface="Comic Sans MS" panose="030F0702030302020204" pitchFamily="66" charset="0"/>
            </a:endParaRPr>
          </a:p>
        </p:txBody>
      </p:sp>
      <p:sp>
        <p:nvSpPr>
          <p:cNvPr id="12" name="Rounded Rectangle 11"/>
          <p:cNvSpPr/>
          <p:nvPr/>
        </p:nvSpPr>
        <p:spPr>
          <a:xfrm>
            <a:off x="113233" y="5041822"/>
            <a:ext cx="3047413" cy="1978451"/>
          </a:xfrm>
          <a:prstGeom prst="roundRect">
            <a:avLst/>
          </a:prstGeom>
          <a:solidFill>
            <a:srgbClr val="FFFFCC"/>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a:solidFill>
                  <a:schemeClr val="tx1"/>
                </a:solidFill>
                <a:latin typeface="Comic Sans MS" panose="030F0702030302020204" pitchFamily="66" charset="0"/>
              </a:rPr>
              <a:t>Timings:</a:t>
            </a:r>
          </a:p>
          <a:p>
            <a:pPr>
              <a:tabLst>
                <a:tab pos="1076325" algn="l"/>
              </a:tabLst>
            </a:pPr>
            <a:r>
              <a:rPr lang="en-US" sz="1000" dirty="0">
                <a:solidFill>
                  <a:schemeClr val="tx1"/>
                </a:solidFill>
                <a:latin typeface="Comic Sans MS" panose="030F0702030302020204" pitchFamily="66" charset="0"/>
              </a:rPr>
              <a:t>8:40am	Classroom doors open</a:t>
            </a:r>
          </a:p>
          <a:p>
            <a:pPr>
              <a:tabLst>
                <a:tab pos="1076325" algn="l"/>
              </a:tabLst>
            </a:pPr>
            <a:r>
              <a:rPr lang="en-US" sz="1000" dirty="0">
                <a:solidFill>
                  <a:schemeClr val="tx1"/>
                </a:solidFill>
                <a:latin typeface="Comic Sans MS" panose="030F0702030302020204" pitchFamily="66" charset="0"/>
              </a:rPr>
              <a:t>8.45am	Registration- </a:t>
            </a:r>
          </a:p>
          <a:p>
            <a:pPr>
              <a:tabLst>
                <a:tab pos="1076325" algn="l"/>
              </a:tabLst>
            </a:pPr>
            <a:r>
              <a:rPr lang="en-US" sz="1000" dirty="0">
                <a:solidFill>
                  <a:schemeClr val="tx1"/>
                </a:solidFill>
                <a:latin typeface="Comic Sans MS" panose="030F0702030302020204" pitchFamily="66" charset="0"/>
              </a:rPr>
              <a:t>	</a:t>
            </a:r>
          </a:p>
          <a:p>
            <a:pPr>
              <a:tabLst>
                <a:tab pos="1074738" algn="l"/>
              </a:tabLst>
            </a:pPr>
            <a:r>
              <a:rPr lang="en-US" sz="1000" dirty="0">
                <a:solidFill>
                  <a:schemeClr val="tx1"/>
                </a:solidFill>
                <a:latin typeface="Comic Sans MS" panose="030F0702030302020204" pitchFamily="66" charset="0"/>
              </a:rPr>
              <a:t>12:00 – 1:00pm   	Lunch</a:t>
            </a:r>
          </a:p>
          <a:p>
            <a:r>
              <a:rPr lang="en-US" sz="1000" dirty="0">
                <a:solidFill>
                  <a:schemeClr val="tx1"/>
                </a:solidFill>
                <a:latin typeface="Comic Sans MS" panose="030F0702030302020204" pitchFamily="66" charset="0"/>
              </a:rPr>
              <a:t>3:15pm	    School finishes</a:t>
            </a:r>
          </a:p>
          <a:p>
            <a:endParaRPr lang="en-US" sz="1000" dirty="0">
              <a:solidFill>
                <a:schemeClr val="tx1"/>
              </a:solidFill>
              <a:latin typeface="Comic Sans MS" panose="030F0702030302020204" pitchFamily="66" charset="0"/>
            </a:endParaRPr>
          </a:p>
          <a:p>
            <a:r>
              <a:rPr lang="en-US" sz="1000" dirty="0">
                <a:solidFill>
                  <a:schemeClr val="tx1"/>
                </a:solidFill>
                <a:latin typeface="Comic Sans MS" panose="030F0702030302020204" pitchFamily="66" charset="0"/>
              </a:rPr>
              <a:t>Safety: Please close the garden gate after yourself. At the end of the day please wait until we have dismissed the children before speaking to staff to help us ensure all children are safe!</a:t>
            </a:r>
          </a:p>
        </p:txBody>
      </p:sp>
      <p:sp>
        <p:nvSpPr>
          <p:cNvPr id="13" name="Rounded Rectangle 12"/>
          <p:cNvSpPr/>
          <p:nvPr/>
        </p:nvSpPr>
        <p:spPr>
          <a:xfrm>
            <a:off x="96888" y="7177812"/>
            <a:ext cx="6522211" cy="1944216"/>
          </a:xfrm>
          <a:prstGeom prst="roundRect">
            <a:avLst/>
          </a:prstGeom>
          <a:solidFill>
            <a:schemeClr val="accent2">
              <a:lumMod val="20000"/>
              <a:lumOff val="80000"/>
            </a:schemeClr>
          </a:solidFill>
          <a:ln>
            <a:solidFill>
              <a:srgbClr val="CC00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solidFill>
                  <a:schemeClr val="tx1"/>
                </a:solidFill>
                <a:latin typeface="Comic Sans MS" panose="030F0702030302020204" pitchFamily="66" charset="0"/>
              </a:rPr>
              <a:t>Evidence Me</a:t>
            </a:r>
          </a:p>
          <a:p>
            <a:pPr algn="ctr"/>
            <a:r>
              <a:rPr lang="en-US" sz="1050" dirty="0">
                <a:solidFill>
                  <a:schemeClr val="tx1"/>
                </a:solidFill>
                <a:latin typeface="Comic Sans MS" panose="030F0702030302020204" pitchFamily="66" charset="0"/>
              </a:rPr>
              <a:t>Thank you to those of you who have consented to the terms of use agreement for Evidence Me. Hopefully you will have received at least one photo of your child.  Please do look at these photos with your child to use as a ‘way in’ to their school life. </a:t>
            </a:r>
          </a:p>
          <a:p>
            <a:pPr algn="ctr"/>
            <a:r>
              <a:rPr lang="en-US" sz="1050" dirty="0">
                <a:solidFill>
                  <a:schemeClr val="tx1"/>
                </a:solidFill>
                <a:latin typeface="Comic Sans MS" panose="030F0702030302020204" pitchFamily="66" charset="0"/>
              </a:rPr>
              <a:t>We also love seeing and sharing WOW moments from home, so do upload these for us too. </a:t>
            </a:r>
          </a:p>
          <a:p>
            <a:pPr algn="ctr"/>
            <a:endParaRPr lang="en-US" sz="1050" dirty="0">
              <a:solidFill>
                <a:schemeClr val="tx1"/>
              </a:solidFill>
              <a:latin typeface="Comic Sans MS" panose="030F0702030302020204" pitchFamily="66" charset="0"/>
            </a:endParaRPr>
          </a:p>
          <a:p>
            <a:pPr algn="ctr"/>
            <a:r>
              <a:rPr lang="en-US" sz="1050" b="1" u="sng" dirty="0">
                <a:solidFill>
                  <a:schemeClr val="tx1"/>
                </a:solidFill>
                <a:latin typeface="Comic Sans MS" panose="030F0702030302020204" pitchFamily="66" charset="0"/>
              </a:rPr>
              <a:t>Reminder to send us photographs of Special People in your child’s life</a:t>
            </a:r>
          </a:p>
          <a:p>
            <a:pPr algn="ctr"/>
            <a:r>
              <a:rPr lang="en-US" sz="1050" dirty="0">
                <a:solidFill>
                  <a:schemeClr val="tx1"/>
                </a:solidFill>
                <a:latin typeface="Comic Sans MS" panose="030F0702030302020204" pitchFamily="66" charset="0"/>
              </a:rPr>
              <a:t>If you haven’t done so already please email us photos of relatives, pets and friends who are important to your child. We can use these in our topic but it’s also a conversation starter and comfort to children to see familiar faces by their peg! Please also share with us any holiday photos perhaps with your child’s dinosaur pet!</a:t>
            </a:r>
          </a:p>
        </p:txBody>
      </p:sp>
      <p:pic>
        <p:nvPicPr>
          <p:cNvPr id="1028"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800606" y="5094670"/>
            <a:ext cx="360040" cy="36004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 name="Picture 1" descr="&lt;strong&gt;Smiley&lt;/strong&gt; 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686450" y="857687"/>
            <a:ext cx="268869" cy="268869"/>
          </a:xfrm>
          <a:prstGeom prst="rect">
            <a:avLst/>
          </a:prstGeom>
        </p:spPr>
      </p:pic>
      <p:sp>
        <p:nvSpPr>
          <p:cNvPr id="14" name="TextBox 13"/>
          <p:cNvSpPr txBox="1"/>
          <p:nvPr/>
        </p:nvSpPr>
        <p:spPr>
          <a:xfrm>
            <a:off x="1772816" y="134614"/>
            <a:ext cx="3978310" cy="523220"/>
          </a:xfrm>
          <a:prstGeom prst="rect">
            <a:avLst/>
          </a:prstGeom>
          <a:solidFill>
            <a:srgbClr val="CC99FF"/>
          </a:solidFill>
          <a:ln w="38100">
            <a:solidFill>
              <a:srgbClr val="7030A0"/>
            </a:solidFill>
          </a:ln>
        </p:spPr>
        <p:txBody>
          <a:bodyPr wrap="square" rtlCol="0">
            <a:spAutoFit/>
          </a:bodyPr>
          <a:lstStyle/>
          <a:p>
            <a:pPr algn="ctr"/>
            <a:r>
              <a:rPr lang="en-GB" sz="2800" dirty="0">
                <a:latin typeface="Comic Sans MS" panose="030F0702030302020204" pitchFamily="66" charset="0"/>
              </a:rPr>
              <a:t>Class 1 and Nursery</a:t>
            </a:r>
          </a:p>
        </p:txBody>
      </p:sp>
      <p:sp>
        <p:nvSpPr>
          <p:cNvPr id="15" name="Rounded Rectangle 14"/>
          <p:cNvSpPr/>
          <p:nvPr/>
        </p:nvSpPr>
        <p:spPr>
          <a:xfrm>
            <a:off x="3250037" y="4877074"/>
            <a:ext cx="3325514" cy="1567334"/>
          </a:xfrm>
          <a:prstGeom prst="roundRect">
            <a:avLst/>
          </a:prstGeom>
          <a:solidFill>
            <a:srgbClr val="FFCCFF"/>
          </a:solidFill>
          <a:ln>
            <a:solidFill>
              <a:srgbClr val="CC00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a:solidFill>
                  <a:schemeClr val="tx1"/>
                </a:solidFill>
                <a:latin typeface="Comic Sans MS" panose="030F0702030302020204" pitchFamily="66" charset="0"/>
              </a:rPr>
              <a:t>Snacks and Drinks </a:t>
            </a:r>
          </a:p>
          <a:p>
            <a:r>
              <a:rPr lang="en-US" sz="1000" dirty="0">
                <a:solidFill>
                  <a:schemeClr val="tx1"/>
                </a:solidFill>
                <a:latin typeface="Comic Sans MS" panose="030F0702030302020204" pitchFamily="66" charset="0"/>
              </a:rPr>
              <a:t>The children are provided with a fruit/vegetable snack and a glass of milk each day. You are welcome to bring in a snack for your child if you know they prefer a certain type of fruit/vegetable. We offer a snack time in the afternoon too. A healthy and nut free snack can be brought in to supplement the fruit basket if you wish. </a:t>
            </a:r>
          </a:p>
        </p:txBody>
      </p:sp>
      <p:sp>
        <p:nvSpPr>
          <p:cNvPr id="16" name="Rounded Rectangle 15"/>
          <p:cNvSpPr/>
          <p:nvPr/>
        </p:nvSpPr>
        <p:spPr>
          <a:xfrm>
            <a:off x="3132115" y="6417823"/>
            <a:ext cx="3486983" cy="759989"/>
          </a:xfrm>
          <a:prstGeom prst="roundRect">
            <a:avLst/>
          </a:prstGeom>
          <a:solidFill>
            <a:schemeClr val="accent4">
              <a:lumMod val="20000"/>
              <a:lumOff val="80000"/>
            </a:schemeClr>
          </a:solidFill>
          <a:ln>
            <a:solidFill>
              <a:srgbClr val="CC99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a:solidFill>
                  <a:schemeClr val="tx1"/>
                </a:solidFill>
                <a:latin typeface="Comic Sans MS" panose="030F0702030302020204" pitchFamily="66" charset="0"/>
              </a:rPr>
              <a:t>Unique Password</a:t>
            </a:r>
          </a:p>
          <a:p>
            <a:r>
              <a:rPr lang="en-US" sz="1000" dirty="0">
                <a:solidFill>
                  <a:schemeClr val="tx1"/>
                </a:solidFill>
                <a:latin typeface="Comic Sans MS" panose="030F0702030302020204" pitchFamily="66" charset="0"/>
              </a:rPr>
              <a:t>Remember to set up your unique password for end of day collections.  Always call school if you are late or if someone else needs to collect your child </a:t>
            </a:r>
            <a:r>
              <a:rPr lang="en-US" sz="1000" dirty="0" err="1">
                <a:solidFill>
                  <a:schemeClr val="tx1"/>
                </a:solidFill>
                <a:latin typeface="Comic Sans MS" panose="030F0702030302020204" pitchFamily="66" charset="0"/>
              </a:rPr>
              <a:t>unexpededly</a:t>
            </a:r>
            <a:r>
              <a:rPr lang="en-US" sz="1000" dirty="0">
                <a:solidFill>
                  <a:schemeClr val="tx1"/>
                </a:solidFill>
                <a:latin typeface="Comic Sans MS" panose="030F0702030302020204" pitchFamily="66" charset="0"/>
              </a:rPr>
              <a:t>. </a:t>
            </a:r>
          </a:p>
        </p:txBody>
      </p:sp>
    </p:spTree>
    <p:extLst>
      <p:ext uri="{BB962C8B-B14F-4D97-AF65-F5344CB8AC3E}">
        <p14:creationId xmlns:p14="http://schemas.microsoft.com/office/powerpoint/2010/main" val="28650290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64704" y="134614"/>
            <a:ext cx="4896544" cy="523220"/>
          </a:xfrm>
          <a:prstGeom prst="rect">
            <a:avLst/>
          </a:prstGeom>
          <a:solidFill>
            <a:srgbClr val="CC99FF"/>
          </a:solidFill>
          <a:ln w="38100">
            <a:solidFill>
              <a:srgbClr val="7030A0"/>
            </a:solidFill>
          </a:ln>
        </p:spPr>
        <p:txBody>
          <a:bodyPr wrap="square" rtlCol="0">
            <a:spAutoFit/>
          </a:bodyPr>
          <a:lstStyle/>
          <a:p>
            <a:pPr algn="ctr"/>
            <a:r>
              <a:rPr lang="en-GB" sz="2800" dirty="0">
                <a:latin typeface="Comic Sans MS" panose="030F0702030302020204" pitchFamily="66" charset="0"/>
              </a:rPr>
              <a:t>Class 1 and Nursery</a:t>
            </a:r>
          </a:p>
        </p:txBody>
      </p:sp>
      <p:sp>
        <p:nvSpPr>
          <p:cNvPr id="5" name="Rounded Rectangle 4"/>
          <p:cNvSpPr/>
          <p:nvPr/>
        </p:nvSpPr>
        <p:spPr>
          <a:xfrm>
            <a:off x="147149" y="692416"/>
            <a:ext cx="3044014" cy="3087496"/>
          </a:xfrm>
          <a:prstGeom prst="roundRect">
            <a:avLst/>
          </a:prstGeom>
          <a:solidFill>
            <a:srgbClr val="FFCCFF"/>
          </a:solidFill>
          <a:ln>
            <a:solidFill>
              <a:srgbClr val="CC00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000" dirty="0">
                <a:solidFill>
                  <a:schemeClr val="tx1"/>
                </a:solidFill>
                <a:latin typeface="Comic Sans MS" panose="030F0702030302020204" pitchFamily="66" charset="0"/>
              </a:rPr>
              <a:t>The Early Years Framework</a:t>
            </a:r>
          </a:p>
          <a:p>
            <a:endParaRPr lang="en-US" sz="1000" dirty="0">
              <a:solidFill>
                <a:schemeClr val="tx1"/>
              </a:solidFill>
              <a:latin typeface="Comic Sans MS" panose="030F0702030302020204" pitchFamily="66" charset="0"/>
            </a:endParaRPr>
          </a:p>
          <a:p>
            <a:r>
              <a:rPr lang="en-US" sz="1000" dirty="0">
                <a:solidFill>
                  <a:schemeClr val="tx1"/>
                </a:solidFill>
                <a:latin typeface="Comic Sans MS" panose="030F0702030302020204" pitchFamily="66" charset="0"/>
              </a:rPr>
              <a:t>Whether your child is in Nursery or Reception they will be covering aspects of the Early Years Curriculum which has just been updated to focus even more on Communication and Language. There are 7 areas of the curriculum,</a:t>
            </a:r>
          </a:p>
          <a:p>
            <a:r>
              <a:rPr lang="en-US" sz="1000" dirty="0">
                <a:solidFill>
                  <a:schemeClr val="tx1"/>
                </a:solidFill>
                <a:latin typeface="Comic Sans MS" panose="030F0702030302020204" pitchFamily="66" charset="0"/>
              </a:rPr>
              <a:t>The Prime Areas are:</a:t>
            </a:r>
          </a:p>
          <a:p>
            <a:pPr marL="171450" indent="-171450">
              <a:buFont typeface="Arial" panose="020B0604020202020204" pitchFamily="34" charset="0"/>
              <a:buChar char="•"/>
            </a:pPr>
            <a:r>
              <a:rPr lang="en-US" sz="1000" dirty="0">
                <a:solidFill>
                  <a:schemeClr val="tx1"/>
                </a:solidFill>
                <a:latin typeface="Comic Sans MS" panose="030F0702030302020204" pitchFamily="66" charset="0"/>
              </a:rPr>
              <a:t>Communication and Language</a:t>
            </a:r>
          </a:p>
          <a:p>
            <a:pPr marL="171450" indent="-171450">
              <a:buFont typeface="Arial" panose="020B0604020202020204" pitchFamily="34" charset="0"/>
              <a:buChar char="•"/>
            </a:pPr>
            <a:r>
              <a:rPr lang="en-US" sz="1000" dirty="0">
                <a:solidFill>
                  <a:schemeClr val="tx1"/>
                </a:solidFill>
                <a:latin typeface="Comic Sans MS" panose="030F0702030302020204" pitchFamily="66" charset="0"/>
              </a:rPr>
              <a:t>Personal, Social and Emotional Development </a:t>
            </a:r>
          </a:p>
          <a:p>
            <a:pPr marL="171450" indent="-171450">
              <a:buFont typeface="Arial" panose="020B0604020202020204" pitchFamily="34" charset="0"/>
              <a:buChar char="•"/>
            </a:pPr>
            <a:r>
              <a:rPr lang="en-US" sz="1000" dirty="0">
                <a:solidFill>
                  <a:schemeClr val="tx1"/>
                </a:solidFill>
                <a:latin typeface="Comic Sans MS" panose="030F0702030302020204" pitchFamily="66" charset="0"/>
              </a:rPr>
              <a:t>Physical Development</a:t>
            </a:r>
          </a:p>
          <a:p>
            <a:r>
              <a:rPr lang="en-US" sz="1000" dirty="0">
                <a:solidFill>
                  <a:schemeClr val="tx1"/>
                </a:solidFill>
                <a:latin typeface="Comic Sans MS" panose="030F0702030302020204" pitchFamily="66" charset="0"/>
              </a:rPr>
              <a:t>The Specific Areas are:</a:t>
            </a:r>
          </a:p>
          <a:p>
            <a:pPr marL="171450" indent="-171450">
              <a:buFont typeface="Arial" panose="020B0604020202020204" pitchFamily="34" charset="0"/>
              <a:buChar char="•"/>
            </a:pPr>
            <a:r>
              <a:rPr lang="en-US" sz="1000" dirty="0">
                <a:solidFill>
                  <a:schemeClr val="tx1"/>
                </a:solidFill>
                <a:latin typeface="Comic Sans MS" panose="030F0702030302020204" pitchFamily="66" charset="0"/>
              </a:rPr>
              <a:t>Literacy</a:t>
            </a:r>
          </a:p>
          <a:p>
            <a:pPr marL="171450" indent="-171450">
              <a:buFont typeface="Arial" panose="020B0604020202020204" pitchFamily="34" charset="0"/>
              <a:buChar char="•"/>
            </a:pPr>
            <a:r>
              <a:rPr lang="en-US" sz="1000" dirty="0" err="1">
                <a:solidFill>
                  <a:schemeClr val="tx1"/>
                </a:solidFill>
                <a:latin typeface="Comic Sans MS" panose="030F0702030302020204" pitchFamily="66" charset="0"/>
              </a:rPr>
              <a:t>Maths</a:t>
            </a:r>
            <a:endParaRPr lang="en-US" sz="1000" dirty="0">
              <a:solidFill>
                <a:schemeClr val="tx1"/>
              </a:solidFill>
              <a:latin typeface="Comic Sans MS" panose="030F0702030302020204" pitchFamily="66" charset="0"/>
            </a:endParaRPr>
          </a:p>
          <a:p>
            <a:pPr marL="171450" indent="-171450">
              <a:buFont typeface="Arial" panose="020B0604020202020204" pitchFamily="34" charset="0"/>
              <a:buChar char="•"/>
            </a:pPr>
            <a:r>
              <a:rPr lang="en-US" sz="1000" dirty="0">
                <a:solidFill>
                  <a:schemeClr val="tx1"/>
                </a:solidFill>
                <a:latin typeface="Comic Sans MS" panose="030F0702030302020204" pitchFamily="66" charset="0"/>
              </a:rPr>
              <a:t>Understanding of the World </a:t>
            </a:r>
          </a:p>
          <a:p>
            <a:pPr marL="171450" indent="-171450">
              <a:buFont typeface="Arial" panose="020B0604020202020204" pitchFamily="34" charset="0"/>
              <a:buChar char="•"/>
            </a:pPr>
            <a:r>
              <a:rPr lang="en-US" sz="1000" dirty="0">
                <a:solidFill>
                  <a:schemeClr val="tx1"/>
                </a:solidFill>
                <a:latin typeface="Comic Sans MS" panose="030F0702030302020204" pitchFamily="66" charset="0"/>
              </a:rPr>
              <a:t>Expressive Arts and Design</a:t>
            </a:r>
          </a:p>
          <a:p>
            <a:r>
              <a:rPr lang="en-US" sz="1000" dirty="0">
                <a:solidFill>
                  <a:schemeClr val="tx1"/>
                </a:solidFill>
                <a:latin typeface="Comic Sans MS" panose="030F0702030302020204" pitchFamily="66" charset="0"/>
              </a:rPr>
              <a:t> </a:t>
            </a:r>
          </a:p>
        </p:txBody>
      </p:sp>
      <p:sp>
        <p:nvSpPr>
          <p:cNvPr id="6" name="Rounded Rectangle 5"/>
          <p:cNvSpPr/>
          <p:nvPr/>
        </p:nvSpPr>
        <p:spPr>
          <a:xfrm>
            <a:off x="3336247" y="801850"/>
            <a:ext cx="3405119" cy="2438226"/>
          </a:xfrm>
          <a:prstGeom prst="roundRect">
            <a:avLst/>
          </a:prstGeom>
          <a:solidFill>
            <a:schemeClr val="accent5">
              <a:lumMod val="20000"/>
              <a:lumOff val="80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dirty="0">
              <a:solidFill>
                <a:schemeClr val="tx1"/>
              </a:solidFill>
              <a:latin typeface="Comic Sans MS" panose="030F0702030302020204" pitchFamily="66" charset="0"/>
            </a:endParaRPr>
          </a:p>
          <a:p>
            <a:pPr algn="ctr"/>
            <a:endParaRPr lang="en-US" sz="1100" dirty="0">
              <a:solidFill>
                <a:schemeClr val="tx1"/>
              </a:solidFill>
              <a:latin typeface="Comic Sans MS" panose="030F0702030302020204" pitchFamily="66" charset="0"/>
            </a:endParaRPr>
          </a:p>
          <a:p>
            <a:pPr algn="ctr"/>
            <a:endParaRPr lang="en-US" sz="1100" dirty="0">
              <a:solidFill>
                <a:schemeClr val="tx1"/>
              </a:solidFill>
              <a:latin typeface="Comic Sans MS" panose="030F0702030302020204" pitchFamily="66" charset="0"/>
            </a:endParaRPr>
          </a:p>
          <a:p>
            <a:pPr algn="ctr"/>
            <a:endParaRPr lang="en-US" sz="1100" dirty="0">
              <a:solidFill>
                <a:schemeClr val="tx1"/>
              </a:solidFill>
              <a:latin typeface="Comic Sans MS" panose="030F0702030302020204" pitchFamily="66" charset="0"/>
            </a:endParaRPr>
          </a:p>
          <a:p>
            <a:pPr algn="ctr"/>
            <a:r>
              <a:rPr lang="en-US" sz="1100" dirty="0">
                <a:solidFill>
                  <a:schemeClr val="tx1"/>
                </a:solidFill>
                <a:latin typeface="Comic Sans MS" panose="030F0702030302020204" pitchFamily="66" charset="0"/>
              </a:rPr>
              <a:t>Communication and Language</a:t>
            </a:r>
          </a:p>
          <a:p>
            <a:pPr algn="ctr"/>
            <a:endParaRPr lang="en-US" sz="1100" dirty="0">
              <a:solidFill>
                <a:schemeClr val="tx1"/>
              </a:solidFill>
              <a:latin typeface="Comic Sans MS" panose="030F0702030302020204" pitchFamily="66" charset="0"/>
            </a:endParaRPr>
          </a:p>
          <a:p>
            <a:pPr algn="ctr"/>
            <a:r>
              <a:rPr lang="en-US" sz="1100" dirty="0">
                <a:solidFill>
                  <a:schemeClr val="tx1"/>
                </a:solidFill>
                <a:latin typeface="Comic Sans MS" panose="030F0702030302020204" pitchFamily="66" charset="0"/>
              </a:rPr>
              <a:t>This aspect is split into listening and attention and speaking. This half term the children will focus on developing attention during story times and adult led carpet times. They will be encouraged to talk about themselves and their families and develop social phrases as they get to know their peer group.  This will include joining in with and re telling stories. We do a lot of singing in Early Years which is great for rhyme and vocabulary.  </a:t>
            </a:r>
          </a:p>
          <a:p>
            <a:endParaRPr lang="en-US" sz="1000" dirty="0">
              <a:solidFill>
                <a:schemeClr val="tx1"/>
              </a:solidFill>
              <a:latin typeface="Comic Sans MS" panose="030F0702030302020204" pitchFamily="66" charset="0"/>
            </a:endParaRPr>
          </a:p>
          <a:p>
            <a:endParaRPr lang="en-US" sz="1000" dirty="0">
              <a:solidFill>
                <a:schemeClr val="tx1"/>
              </a:solidFill>
              <a:latin typeface="Comic Sans MS" panose="030F0702030302020204" pitchFamily="66" charset="0"/>
            </a:endParaRPr>
          </a:p>
          <a:p>
            <a:endParaRPr lang="en-US" sz="1000" dirty="0">
              <a:solidFill>
                <a:schemeClr val="tx1"/>
              </a:solidFill>
              <a:latin typeface="Comic Sans MS" panose="030F0702030302020204" pitchFamily="66" charset="0"/>
            </a:endParaRPr>
          </a:p>
          <a:p>
            <a:endParaRPr lang="en-US" sz="1000" dirty="0">
              <a:solidFill>
                <a:schemeClr val="tx1"/>
              </a:solidFill>
              <a:latin typeface="Comic Sans MS" panose="030F0702030302020204" pitchFamily="66" charset="0"/>
            </a:endParaRPr>
          </a:p>
          <a:p>
            <a:endParaRPr lang="en-US" sz="1000" dirty="0">
              <a:solidFill>
                <a:schemeClr val="tx1"/>
              </a:solidFill>
              <a:latin typeface="Comic Sans MS" panose="030F0702030302020204" pitchFamily="66" charset="0"/>
            </a:endParaRPr>
          </a:p>
          <a:p>
            <a:endParaRPr lang="en-US" sz="1000" dirty="0">
              <a:solidFill>
                <a:schemeClr val="tx1"/>
              </a:solidFill>
              <a:latin typeface="Comic Sans MS" panose="030F0702030302020204" pitchFamily="66" charset="0"/>
            </a:endParaRPr>
          </a:p>
        </p:txBody>
      </p:sp>
      <p:sp>
        <p:nvSpPr>
          <p:cNvPr id="11" name="Rounded Rectangle 10"/>
          <p:cNvSpPr/>
          <p:nvPr/>
        </p:nvSpPr>
        <p:spPr>
          <a:xfrm>
            <a:off x="3336247" y="3308650"/>
            <a:ext cx="3261106" cy="2700524"/>
          </a:xfrm>
          <a:prstGeom prst="roundRect">
            <a:avLst/>
          </a:prstGeom>
          <a:solidFill>
            <a:srgbClr val="FFFFCC"/>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400" dirty="0">
              <a:solidFill>
                <a:schemeClr val="tx1"/>
              </a:solidFill>
              <a:latin typeface="Comic Sans MS" panose="030F0702030302020204" pitchFamily="66" charset="0"/>
            </a:endParaRPr>
          </a:p>
          <a:p>
            <a:endParaRPr lang="en-US" sz="1400" dirty="0">
              <a:solidFill>
                <a:schemeClr val="tx1"/>
              </a:solidFill>
              <a:latin typeface="Comic Sans MS" panose="030F0702030302020204" pitchFamily="66" charset="0"/>
            </a:endParaRPr>
          </a:p>
          <a:p>
            <a:pPr algn="ctr"/>
            <a:endParaRPr lang="en-US" sz="1200" dirty="0">
              <a:solidFill>
                <a:schemeClr val="tx1"/>
              </a:solidFill>
              <a:latin typeface="Comic Sans MS" panose="030F0702030302020204" pitchFamily="66" charset="0"/>
            </a:endParaRPr>
          </a:p>
          <a:p>
            <a:pPr algn="ctr"/>
            <a:endParaRPr lang="en-US" sz="1200" dirty="0">
              <a:solidFill>
                <a:schemeClr val="tx1"/>
              </a:solidFill>
              <a:latin typeface="Comic Sans MS" panose="030F0702030302020204" pitchFamily="66" charset="0"/>
            </a:endParaRPr>
          </a:p>
          <a:p>
            <a:pPr algn="ctr"/>
            <a:endParaRPr lang="en-US" sz="1200" dirty="0">
              <a:solidFill>
                <a:schemeClr val="tx1"/>
              </a:solidFill>
              <a:latin typeface="Comic Sans MS" panose="030F0702030302020204" pitchFamily="66" charset="0"/>
            </a:endParaRPr>
          </a:p>
          <a:p>
            <a:pPr algn="ctr"/>
            <a:r>
              <a:rPr lang="en-US" sz="1200" dirty="0">
                <a:solidFill>
                  <a:schemeClr val="tx1"/>
                </a:solidFill>
                <a:latin typeface="Comic Sans MS" panose="030F0702030302020204" pitchFamily="66" charset="0"/>
              </a:rPr>
              <a:t>Physical Development</a:t>
            </a:r>
          </a:p>
          <a:p>
            <a:r>
              <a:rPr lang="en-US" sz="1400" dirty="0">
                <a:solidFill>
                  <a:schemeClr val="tx1"/>
                </a:solidFill>
                <a:latin typeface="Comic Sans MS" panose="030F0702030302020204" pitchFamily="66" charset="0"/>
              </a:rPr>
              <a:t> </a:t>
            </a:r>
            <a:r>
              <a:rPr lang="en-US" sz="1100" dirty="0">
                <a:solidFill>
                  <a:schemeClr val="tx1"/>
                </a:solidFill>
                <a:latin typeface="Comic Sans MS" panose="030F0702030302020204" pitchFamily="66" charset="0"/>
              </a:rPr>
              <a:t>This part of the curriculum is divided into fine and gross motor skills. This half term we will focus on developing and refining the gross motor skills perhaps already acquired such as running, jumping and hopping. Gross motor development is so important in strengthening the core for balance and agility to encourage a good sitting position at the table for fine motor activities. </a:t>
            </a:r>
          </a:p>
          <a:p>
            <a:r>
              <a:rPr lang="en-US" sz="1100" dirty="0">
                <a:solidFill>
                  <a:schemeClr val="tx1"/>
                </a:solidFill>
                <a:latin typeface="Comic Sans MS" panose="030F0702030302020204" pitchFamily="66" charset="0"/>
              </a:rPr>
              <a:t>We are extremely lucky this term that Premier Sports will be teaching the children each week for a PE lesson accompanied by the Early Years staff. </a:t>
            </a:r>
          </a:p>
          <a:p>
            <a:endParaRPr lang="en-US" sz="1100" dirty="0">
              <a:solidFill>
                <a:schemeClr val="tx1"/>
              </a:solidFill>
              <a:latin typeface="Comic Sans MS" panose="030F0702030302020204" pitchFamily="66" charset="0"/>
            </a:endParaRPr>
          </a:p>
          <a:p>
            <a:endParaRPr lang="en-US" sz="1100" dirty="0">
              <a:solidFill>
                <a:schemeClr val="tx1"/>
              </a:solidFill>
              <a:latin typeface="Comic Sans MS" panose="030F0702030302020204" pitchFamily="66" charset="0"/>
            </a:endParaRPr>
          </a:p>
          <a:p>
            <a:endParaRPr lang="en-US" sz="1100" dirty="0">
              <a:solidFill>
                <a:schemeClr val="tx1"/>
              </a:solidFill>
              <a:latin typeface="Comic Sans MS" panose="030F0702030302020204" pitchFamily="66" charset="0"/>
            </a:endParaRPr>
          </a:p>
          <a:p>
            <a:endParaRPr lang="en-US" sz="1100" dirty="0">
              <a:solidFill>
                <a:schemeClr val="tx1"/>
              </a:solidFill>
              <a:latin typeface="Comic Sans MS" panose="030F0702030302020204" pitchFamily="66" charset="0"/>
            </a:endParaRPr>
          </a:p>
          <a:p>
            <a:endParaRPr lang="en-US" sz="1100" dirty="0">
              <a:solidFill>
                <a:schemeClr val="tx1"/>
              </a:solidFill>
              <a:latin typeface="Comic Sans MS" panose="030F0702030302020204" pitchFamily="66" charset="0"/>
            </a:endParaRPr>
          </a:p>
          <a:p>
            <a:endParaRPr lang="en-US" sz="1100" dirty="0">
              <a:solidFill>
                <a:schemeClr val="tx1"/>
              </a:solidFill>
              <a:latin typeface="Comic Sans MS" panose="030F0702030302020204" pitchFamily="66" charset="0"/>
            </a:endParaRPr>
          </a:p>
        </p:txBody>
      </p:sp>
      <p:sp>
        <p:nvSpPr>
          <p:cNvPr id="12" name="Rounded Rectangle 11"/>
          <p:cNvSpPr/>
          <p:nvPr/>
        </p:nvSpPr>
        <p:spPr>
          <a:xfrm>
            <a:off x="126352" y="3863165"/>
            <a:ext cx="3047413" cy="2617271"/>
          </a:xfrm>
          <a:prstGeom prst="roundRect">
            <a:avLst/>
          </a:prstGeom>
          <a:solidFill>
            <a:srgbClr val="CCFFFF"/>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b="1" dirty="0">
                <a:solidFill>
                  <a:schemeClr val="tx1"/>
                </a:solidFill>
                <a:latin typeface="Comic Sans MS" panose="030F0702030302020204" pitchFamily="66" charset="0"/>
              </a:rPr>
              <a:t>Personal, Social and Emotional Development</a:t>
            </a:r>
          </a:p>
          <a:p>
            <a:pPr algn="ctr"/>
            <a:endParaRPr lang="en-US" sz="1000" b="1" dirty="0">
              <a:solidFill>
                <a:schemeClr val="tx1"/>
              </a:solidFill>
              <a:latin typeface="Comic Sans MS" panose="030F0702030302020204" pitchFamily="66" charset="0"/>
            </a:endParaRPr>
          </a:p>
          <a:p>
            <a:r>
              <a:rPr lang="en-US" sz="1000" dirty="0">
                <a:solidFill>
                  <a:schemeClr val="tx1"/>
                </a:solidFill>
                <a:latin typeface="Comic Sans MS" panose="030F0702030302020204" pitchFamily="66" charset="0"/>
              </a:rPr>
              <a:t>This is another of the prime areas in Early Years and now includes self regulation. You may have noticed our ‘Calm Area’  and zones of self- regulation that we will be using with the children. </a:t>
            </a:r>
          </a:p>
          <a:p>
            <a:r>
              <a:rPr lang="en-US" sz="1000" dirty="0">
                <a:solidFill>
                  <a:schemeClr val="tx1"/>
                </a:solidFill>
                <a:latin typeface="Comic Sans MS" panose="030F0702030302020204" pitchFamily="66" charset="0"/>
              </a:rPr>
              <a:t>This half term we aim for the children to adjust to the routines and boundaries of the setting and  to recognise and voice how they are feeling to a trusted adult. We also want the children to develop independence in using the resources around them with their peers. </a:t>
            </a:r>
          </a:p>
        </p:txBody>
      </p:sp>
      <p:sp>
        <p:nvSpPr>
          <p:cNvPr id="13" name="Rounded Rectangle 12"/>
          <p:cNvSpPr/>
          <p:nvPr/>
        </p:nvSpPr>
        <p:spPr>
          <a:xfrm>
            <a:off x="147149" y="6549010"/>
            <a:ext cx="6522211" cy="2369652"/>
          </a:xfrm>
          <a:prstGeom prst="roundRect">
            <a:avLst/>
          </a:prstGeom>
          <a:solidFill>
            <a:srgbClr val="FFCCFF"/>
          </a:solidFill>
          <a:ln>
            <a:solidFill>
              <a:srgbClr val="FF00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solidFill>
                  <a:schemeClr val="tx1"/>
                </a:solidFill>
                <a:latin typeface="Comic Sans MS" panose="030F0702030302020204" pitchFamily="66" charset="0"/>
              </a:rPr>
              <a:t>Phonics and Reading Books</a:t>
            </a:r>
          </a:p>
          <a:p>
            <a:r>
              <a:rPr lang="en-GB" sz="1050" dirty="0">
                <a:solidFill>
                  <a:schemeClr val="tx1"/>
                </a:solidFill>
                <a:latin typeface="Comic Sans MS" panose="030F0702030302020204" pitchFamily="66" charset="0"/>
              </a:rPr>
              <a:t>We deliver a phonics lesson daily to the Reception children following Phase 2 of Letters and Sounds. They will be taught individual letter sounds in a specific order and will quickly by taught how to blend these together to read small words.  </a:t>
            </a:r>
          </a:p>
          <a:p>
            <a:pPr algn="ctr"/>
            <a:r>
              <a:rPr lang="en-GB" sz="1200" dirty="0">
                <a:solidFill>
                  <a:srgbClr val="00B0F0"/>
                </a:solidFill>
                <a:latin typeface="Comic Sans MS" panose="030F0702030302020204" pitchFamily="66" charset="0"/>
              </a:rPr>
              <a:t>Parent Phonics Workshop for Nursery and Reception Parents Thursday 22</a:t>
            </a:r>
            <a:r>
              <a:rPr lang="en-GB" sz="1200" baseline="30000" dirty="0">
                <a:solidFill>
                  <a:srgbClr val="00B0F0"/>
                </a:solidFill>
                <a:latin typeface="Comic Sans MS" panose="030F0702030302020204" pitchFamily="66" charset="0"/>
              </a:rPr>
              <a:t>nd</a:t>
            </a:r>
            <a:r>
              <a:rPr lang="en-GB" sz="1200" dirty="0">
                <a:solidFill>
                  <a:srgbClr val="00B0F0"/>
                </a:solidFill>
                <a:latin typeface="Comic Sans MS" panose="030F0702030302020204" pitchFamily="66" charset="0"/>
              </a:rPr>
              <a:t> September 9am in the library</a:t>
            </a:r>
          </a:p>
          <a:p>
            <a:r>
              <a:rPr lang="en-GB" sz="1050" dirty="0">
                <a:solidFill>
                  <a:schemeClr val="tx1"/>
                </a:solidFill>
                <a:latin typeface="Comic Sans MS" panose="030F0702030302020204" pitchFamily="66" charset="0"/>
              </a:rPr>
              <a:t>Nursery children will have focused ‘talk time’ which will include early phonics with Phase 1 of Letters and Sounds, focused on listening and attention. We use a multi sensory approach to all our adult guided time. </a:t>
            </a:r>
          </a:p>
          <a:p>
            <a:endParaRPr lang="en-GB" sz="1050" dirty="0">
              <a:solidFill>
                <a:schemeClr val="tx1"/>
              </a:solidFill>
              <a:latin typeface="Comic Sans MS" panose="030F0702030302020204" pitchFamily="66" charset="0"/>
            </a:endParaRPr>
          </a:p>
          <a:p>
            <a:r>
              <a:rPr lang="en-GB" sz="1050" dirty="0">
                <a:solidFill>
                  <a:schemeClr val="tx1"/>
                </a:solidFill>
                <a:latin typeface="Comic Sans MS" panose="030F0702030302020204" pitchFamily="66" charset="0"/>
              </a:rPr>
              <a:t>We will be issuing reading books this week for Reception children, alongside an information </a:t>
            </a:r>
            <a:r>
              <a:rPr lang="en-GB" sz="1050">
                <a:solidFill>
                  <a:schemeClr val="tx1"/>
                </a:solidFill>
                <a:latin typeface="Comic Sans MS" panose="030F0702030302020204" pitchFamily="66" charset="0"/>
              </a:rPr>
              <a:t>letter for </a:t>
            </a:r>
            <a:r>
              <a:rPr lang="en-GB" sz="1050" dirty="0">
                <a:solidFill>
                  <a:schemeClr val="tx1"/>
                </a:solidFill>
                <a:latin typeface="Comic Sans MS" panose="030F0702030302020204" pitchFamily="66" charset="0"/>
              </a:rPr>
              <a:t>parents. </a:t>
            </a:r>
          </a:p>
          <a:p>
            <a:endParaRPr lang="en-GB" sz="1050" dirty="0">
              <a:solidFill>
                <a:schemeClr val="tx1"/>
              </a:solidFill>
              <a:latin typeface="Comic Sans MS" panose="030F0702030302020204" pitchFamily="66" charset="0"/>
            </a:endParaRPr>
          </a:p>
        </p:txBody>
      </p:sp>
    </p:spTree>
    <p:extLst>
      <p:ext uri="{BB962C8B-B14F-4D97-AF65-F5344CB8AC3E}">
        <p14:creationId xmlns:p14="http://schemas.microsoft.com/office/powerpoint/2010/main" val="3590359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619</TotalTime>
  <Words>900</Words>
  <Application>Microsoft Office PowerPoint</Application>
  <PresentationFormat>On-screen Show (4:3)</PresentationFormat>
  <Paragraphs>92</Paragraphs>
  <Slides>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Calibri</vt:lpstr>
      <vt:lpstr>Comic Sans MS</vt:lpstr>
      <vt:lpstr>Wingdings</vt:lpstr>
      <vt:lpstr>Office Theme</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Paul Gibbins</dc:creator>
  <cp:lastModifiedBy>Rachel Croft</cp:lastModifiedBy>
  <cp:revision>47</cp:revision>
  <cp:lastPrinted>2018-09-10T11:08:59Z</cp:lastPrinted>
  <dcterms:created xsi:type="dcterms:W3CDTF">2018-09-10T10:02:54Z</dcterms:created>
  <dcterms:modified xsi:type="dcterms:W3CDTF">2022-09-08T10:17:40Z</dcterms:modified>
</cp:coreProperties>
</file>